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3"/>
  </p:notesMasterIdLst>
  <p:handoutMasterIdLst>
    <p:handoutMasterId r:id="rId24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4/6/2014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4/6/2014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4/6/2014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4/6/2014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4/6/2014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4/6/2014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4/6/2014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Evacuating A Casualty Using a SKED </a:t>
            </a:r>
          </a:p>
          <a:p>
            <a:pPr algn="ctr"/>
            <a:r>
              <a:rPr lang="en-US" sz="4000" dirty="0" smtClean="0"/>
              <a:t>or Improvised Litter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Lesson 10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b="1" dirty="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3600" b="1" dirty="0">
                <a:latin typeface="Arial" charset="0"/>
              </a:rPr>
              <a:t>If no other person is available, use the</a:t>
            </a:r>
          </a:p>
          <a:p>
            <a:pPr>
              <a:buNone/>
            </a:pPr>
            <a:r>
              <a:rPr lang="en-US" sz="3600" b="1" dirty="0">
                <a:latin typeface="Arial" charset="0"/>
              </a:rPr>
              <a:t>     dragline at the head of the litter to drag the</a:t>
            </a:r>
          </a:p>
          <a:p>
            <a:pPr>
              <a:buNone/>
            </a:pPr>
            <a:r>
              <a:rPr lang="en-US" sz="3600" b="1" dirty="0">
                <a:latin typeface="Arial" charset="0"/>
              </a:rPr>
              <a:t>     </a:t>
            </a:r>
            <a:r>
              <a:rPr lang="en-US" sz="3600" b="1" dirty="0" smtClean="0">
                <a:latin typeface="Arial" charset="0"/>
              </a:rPr>
              <a:t>casualty.</a:t>
            </a:r>
            <a:endParaRPr lang="en-US" sz="3600" b="1" dirty="0">
              <a:latin typeface="Arial" charset="0"/>
            </a:endParaRPr>
          </a:p>
          <a:p>
            <a:pPr>
              <a:buFontTx/>
              <a:buChar char="•"/>
            </a:pPr>
            <a:endParaRPr lang="en-US" sz="3600" b="1" dirty="0">
              <a:latin typeface="Arial" charset="0"/>
            </a:endParaRPr>
          </a:p>
          <a:p>
            <a:pPr>
              <a:buFontTx/>
              <a:buChar char="•"/>
            </a:pPr>
            <a:endParaRPr lang="en-US" sz="3600" b="1" dirty="0">
              <a:latin typeface="Arial" charset="0"/>
            </a:endParaRPr>
          </a:p>
          <a:p>
            <a:pPr>
              <a:buNone/>
            </a:pPr>
            <a:endParaRPr lang="en-US" sz="3600" b="1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TRANSPORT THE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CASUALTY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3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MG14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8904" y="409074"/>
            <a:ext cx="8069179" cy="605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354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None/>
            </a:pPr>
            <a:endParaRPr lang="en-US" b="1" dirty="0">
              <a:latin typeface="Arial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Blanket and pole litter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Poncho and pole litter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Jacket and pole litter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Sack and pole litter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Blanket </a:t>
            </a:r>
            <a:r>
              <a:rPr lang="en-US" b="1" dirty="0" smtClean="0">
                <a:latin typeface="Arial" charset="0"/>
              </a:rPr>
              <a:t>litter</a:t>
            </a:r>
            <a:endParaRPr lang="en-US" b="1" dirty="0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IMPROVISED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LITTERS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2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POLE AND BLANKET 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000_012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1708" y="1417638"/>
            <a:ext cx="8868584" cy="5151604"/>
          </a:xfr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546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POLE AND BLANKET 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000_012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4658" y="1417638"/>
            <a:ext cx="8642684" cy="5115058"/>
          </a:xfr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370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POLE AND BLANKET 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000_012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5847" y="1417638"/>
            <a:ext cx="9260306" cy="5066960"/>
          </a:xfr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610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" charset="0"/>
              </a:rPr>
              <a:t>IMPROVISED POLE AND PONCHO LITTER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 descr="cls 0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305" y="1201070"/>
            <a:ext cx="8911390" cy="5292995"/>
          </a:xfr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196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IMPROVISED POLE AND PONCHO 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cls 0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8299" y="1417639"/>
            <a:ext cx="9415401" cy="5251784"/>
          </a:xfr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731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IMPROVISED POLE AND PONCHO 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cls 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901" y="1417638"/>
            <a:ext cx="8158197" cy="5199730"/>
          </a:xfr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96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IMPROVISED BLANKET 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 descr="000_012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4579" y="1417638"/>
            <a:ext cx="4535272" cy="4694404"/>
          </a:xfrm>
          <a:noFill/>
          <a:ln>
            <a:miter lim="800000"/>
            <a:headEnd/>
            <a:tailEnd/>
          </a:ln>
        </p:spPr>
      </p:pic>
      <p:pic>
        <p:nvPicPr>
          <p:cNvPr id="6" name="Picture 4" descr="000_01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7979" y="1417638"/>
            <a:ext cx="4535272" cy="4694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04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29903"/>
            <a:ext cx="10972800" cy="5828097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Arial" charset="0"/>
              </a:rPr>
              <a:t>TASK</a:t>
            </a:r>
          </a:p>
          <a:p>
            <a:pPr algn="ctr">
              <a:lnSpc>
                <a:spcPct val="80000"/>
              </a:lnSpc>
              <a:buNone/>
            </a:pPr>
            <a:r>
              <a:rPr lang="en-US" sz="2400" b="1" dirty="0">
                <a:solidFill>
                  <a:srgbClr val="FFFF00"/>
                </a:solidFill>
                <a:latin typeface="Arial" charset="0"/>
              </a:rPr>
              <a:t>    </a:t>
            </a:r>
            <a:r>
              <a:rPr lang="en-US" b="1" dirty="0">
                <a:solidFill>
                  <a:srgbClr val="FFFF00"/>
                </a:solidFill>
                <a:latin typeface="Arial" charset="0"/>
              </a:rPr>
              <a:t>Prepare and use a SKED</a:t>
            </a:r>
            <a:r>
              <a:rPr lang="en-US" b="1" baseline="30000" dirty="0">
                <a:solidFill>
                  <a:srgbClr val="FFFF00"/>
                </a:solidFill>
                <a:latin typeface="Arial" charset="0"/>
              </a:rPr>
              <a:t>®</a:t>
            </a:r>
            <a:r>
              <a:rPr lang="en-US" b="1" dirty="0">
                <a:solidFill>
                  <a:srgbClr val="FFFF00"/>
                </a:solidFill>
                <a:latin typeface="Arial" charset="0"/>
              </a:rPr>
              <a:t> litter or improvised litter to evacuate a casualty</a:t>
            </a:r>
          </a:p>
          <a:p>
            <a:pPr algn="ctr">
              <a:lnSpc>
                <a:spcPct val="80000"/>
              </a:lnSpc>
              <a:buNone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 algn="ctr">
              <a:lnSpc>
                <a:spcPct val="8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Arial" charset="0"/>
              </a:rPr>
              <a:t>CONDITIONS</a:t>
            </a:r>
          </a:p>
          <a:p>
            <a:pPr algn="ctr">
              <a:lnSpc>
                <a:spcPct val="8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   Given a simulated casualty, a SKED</a:t>
            </a:r>
            <a:r>
              <a:rPr lang="en-US" b="1" baseline="30000" dirty="0">
                <a:solidFill>
                  <a:srgbClr val="FFFF00"/>
                </a:solidFill>
                <a:latin typeface="Arial" charset="0"/>
              </a:rPr>
              <a:t>®</a:t>
            </a:r>
            <a:r>
              <a:rPr lang="en-US" b="1" dirty="0">
                <a:solidFill>
                  <a:srgbClr val="FFFF00"/>
                </a:solidFill>
                <a:latin typeface="Arial" charset="0"/>
              </a:rPr>
              <a:t> litter or appropriate materials to make an improvised litter, and personnel to act as litter bearers</a:t>
            </a:r>
          </a:p>
          <a:p>
            <a:pPr algn="ctr">
              <a:lnSpc>
                <a:spcPct val="80000"/>
              </a:lnSpc>
              <a:buNone/>
            </a:pPr>
            <a:endParaRPr lang="en-US" b="1" dirty="0">
              <a:solidFill>
                <a:srgbClr val="FFFF00"/>
              </a:solidFill>
              <a:latin typeface="Arial" charset="0"/>
            </a:endParaRPr>
          </a:p>
          <a:p>
            <a:pPr algn="ctr">
              <a:lnSpc>
                <a:spcPct val="8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Arial" charset="0"/>
              </a:rPr>
              <a:t>STANDARDS</a:t>
            </a:r>
          </a:p>
          <a:p>
            <a:pPr algn="ctr">
              <a:lnSpc>
                <a:spcPct val="8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   Score a GO on the performance checklist</a:t>
            </a:r>
          </a:p>
        </p:txBody>
      </p:sp>
    </p:spTree>
    <p:extLst>
      <p:ext uri="{BB962C8B-B14F-4D97-AF65-F5344CB8AC3E}">
        <p14:creationId xmlns:p14="http://schemas.microsoft.com/office/powerpoint/2010/main" val="92005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862" y="685800"/>
            <a:ext cx="9254891" cy="5474369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006680" y="4399365"/>
            <a:ext cx="81852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9600" b="1" dirty="0">
                <a:latin typeface="Arial" charset="0"/>
              </a:rPr>
              <a:t>QUESTIONS?</a:t>
            </a:r>
            <a:endParaRPr lang="en-US" sz="96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3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SKED</a:t>
            </a:r>
            <a:r>
              <a:rPr lang="en-US" sz="4400" baseline="30000" dirty="0">
                <a:solidFill>
                  <a:schemeClr val="tx1"/>
                </a:solidFill>
                <a:latin typeface="Arial" charset="0"/>
              </a:rPr>
              <a:t>®</a:t>
            </a:r>
            <a:r>
              <a:rPr lang="en-US" sz="4400" dirty="0">
                <a:solidFill>
                  <a:schemeClr val="tx1"/>
                </a:solidFill>
                <a:latin typeface="Arial" charset="0"/>
              </a:rPr>
              <a:t> 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LITTER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3" descr="SK-200-GR_Compon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1284" y="1283778"/>
            <a:ext cx="9689432" cy="557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723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80000"/>
              </a:lnSpc>
              <a:buNone/>
            </a:pPr>
            <a:endParaRPr lang="en-US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Remove the SKED</a:t>
            </a:r>
            <a:r>
              <a:rPr lang="en-US" b="1" baseline="30000" dirty="0">
                <a:latin typeface="Arial" charset="0"/>
              </a:rPr>
              <a:t>®</a:t>
            </a:r>
            <a:r>
              <a:rPr lang="en-US" b="1" dirty="0">
                <a:latin typeface="Arial" charset="0"/>
              </a:rPr>
              <a:t>  litter from its pack and </a:t>
            </a:r>
          </a:p>
          <a:p>
            <a:pPr>
              <a:lnSpc>
                <a:spcPct val="80000"/>
              </a:lnSpc>
              <a:buNone/>
            </a:pPr>
            <a:r>
              <a:rPr lang="en-US" b="1" dirty="0">
                <a:latin typeface="Arial" charset="0"/>
              </a:rPr>
              <a:t>         place it on the ground</a:t>
            </a:r>
          </a:p>
          <a:p>
            <a:pPr>
              <a:lnSpc>
                <a:spcPct val="8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Unfasten the retainer strap</a:t>
            </a:r>
          </a:p>
          <a:p>
            <a:pPr>
              <a:lnSpc>
                <a:spcPct val="8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Step on the foot end of the SKED</a:t>
            </a:r>
            <a:r>
              <a:rPr lang="en-US" b="1" baseline="30000" dirty="0">
                <a:latin typeface="Arial" charset="0"/>
              </a:rPr>
              <a:t>®</a:t>
            </a:r>
            <a:r>
              <a:rPr lang="en-US" b="1" dirty="0">
                <a:latin typeface="Arial" charset="0"/>
              </a:rPr>
              <a:t>  litter and </a:t>
            </a:r>
          </a:p>
          <a:p>
            <a:pPr>
              <a:lnSpc>
                <a:spcPct val="80000"/>
              </a:lnSpc>
              <a:buNone/>
            </a:pPr>
            <a:r>
              <a:rPr lang="en-US" b="1" dirty="0">
                <a:latin typeface="Arial" charset="0"/>
              </a:rPr>
              <a:t>         unroll the SKED</a:t>
            </a:r>
            <a:r>
              <a:rPr lang="en-US" b="1" baseline="30000" dirty="0">
                <a:latin typeface="Arial" charset="0"/>
              </a:rPr>
              <a:t>®</a:t>
            </a:r>
            <a:r>
              <a:rPr lang="en-US" b="1" dirty="0">
                <a:latin typeface="Arial" charset="0"/>
              </a:rPr>
              <a:t> </a:t>
            </a:r>
          </a:p>
          <a:p>
            <a:pPr>
              <a:lnSpc>
                <a:spcPct val="8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Bend the SKED</a:t>
            </a:r>
            <a:r>
              <a:rPr lang="en-US" b="1" baseline="30000" dirty="0">
                <a:latin typeface="Arial" charset="0"/>
              </a:rPr>
              <a:t>®</a:t>
            </a:r>
            <a:r>
              <a:rPr lang="en-US" b="1" dirty="0">
                <a:latin typeface="Arial" charset="0"/>
              </a:rPr>
              <a:t>  litter in half and back roll.</a:t>
            </a:r>
          </a:p>
          <a:p>
            <a:pPr>
              <a:lnSpc>
                <a:spcPct val="80000"/>
              </a:lnSpc>
              <a:buNone/>
            </a:pPr>
            <a:r>
              <a:rPr lang="en-US" b="1" dirty="0">
                <a:latin typeface="Arial" charset="0"/>
              </a:rPr>
              <a:t>         Repeat with the opposite end of the litter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PREPARE THE SKED</a:t>
            </a:r>
            <a:r>
              <a:rPr lang="en-US" sz="4400" baseline="30000" dirty="0">
                <a:solidFill>
                  <a:schemeClr val="tx1"/>
                </a:solidFill>
                <a:latin typeface="Arial" charset="0"/>
              </a:rPr>
              <a:t>®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0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sson 10 - SKED Litt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492.024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80000"/>
              </a:lnSpc>
              <a:buNone/>
            </a:pPr>
            <a:endParaRPr lang="en-US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b="1" dirty="0">
                <a:latin typeface="Arial" charset="0"/>
              </a:rPr>
              <a:t>  Four-man litter team </a:t>
            </a:r>
          </a:p>
          <a:p>
            <a:pPr>
              <a:lnSpc>
                <a:spcPct val="80000"/>
              </a:lnSpc>
              <a:buFontTx/>
              <a:buChar char="•"/>
            </a:pPr>
            <a:endParaRPr lang="en-US" b="1" dirty="0">
              <a:latin typeface="Arial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 dirty="0">
                <a:latin typeface="Arial" charset="0"/>
              </a:rPr>
              <a:t>  Each bearer kneels at one of the handles with knee 	  closest to the litter on the ground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 dirty="0">
                <a:latin typeface="Arial" charset="0"/>
              </a:rPr>
              <a:t>  Team leader positions himself at the handle nearest  	  the casualty’s right shoulder (Gives all commands)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 dirty="0">
                <a:latin typeface="Arial" charset="0"/>
              </a:rPr>
              <a:t>  Upon command, bearers stand in unison, lifting the 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800" b="1" dirty="0">
                <a:latin typeface="Arial" charset="0"/>
              </a:rPr>
              <a:t>        casualty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 dirty="0">
                <a:latin typeface="Arial" charset="0"/>
              </a:rPr>
              <a:t>  Upon command, carry the casualty keeping him as 	  level as possible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TRANSPORT THE CASUALTY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MG146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850" y="439871"/>
            <a:ext cx="9244264" cy="5930131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5" name="WordArt 3"/>
          <p:cNvSpPr>
            <a:spLocks noChangeArrowheads="1" noChangeShapeType="1" noTextEdit="1"/>
          </p:cNvSpPr>
          <p:nvPr/>
        </p:nvSpPr>
        <p:spPr bwMode="auto">
          <a:xfrm>
            <a:off x="4403557" y="581524"/>
            <a:ext cx="718386" cy="86627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400" kern="10" dirty="0">
                <a:ln w="19050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Arial"/>
                <a:cs typeface="Arial"/>
              </a:rPr>
              <a:t>1</a:t>
            </a:r>
          </a:p>
        </p:txBody>
      </p:sp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3202154" y="1929063"/>
            <a:ext cx="718386" cy="86627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400" kern="10" dirty="0">
                <a:ln w="19050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Arial"/>
                <a:cs typeface="Arial"/>
              </a:rPr>
              <a:t>2</a:t>
            </a:r>
          </a:p>
        </p:txBody>
      </p:sp>
      <p:sp>
        <p:nvSpPr>
          <p:cNvPr id="7" name="WordArt 5"/>
          <p:cNvSpPr>
            <a:spLocks noChangeArrowheads="1" noChangeShapeType="1" noTextEdit="1"/>
          </p:cNvSpPr>
          <p:nvPr/>
        </p:nvSpPr>
        <p:spPr bwMode="auto">
          <a:xfrm>
            <a:off x="7509835" y="609598"/>
            <a:ext cx="718386" cy="86627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400" kern="10" dirty="0">
                <a:ln w="19050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Arial"/>
                <a:cs typeface="Arial"/>
              </a:rPr>
              <a:t>3</a:t>
            </a:r>
          </a:p>
        </p:txBody>
      </p:sp>
      <p:sp>
        <p:nvSpPr>
          <p:cNvPr id="8" name="WordArt 6"/>
          <p:cNvSpPr>
            <a:spLocks noChangeArrowheads="1" noChangeShapeType="1" noTextEdit="1"/>
          </p:cNvSpPr>
          <p:nvPr/>
        </p:nvSpPr>
        <p:spPr bwMode="auto">
          <a:xfrm>
            <a:off x="8228221" y="1929063"/>
            <a:ext cx="718386" cy="86627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1400" kern="10" dirty="0">
                <a:ln w="19050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effectLst>
                  <a:outerShdw dist="35921" dir="2700000" algn="ctr" rotWithShape="0">
                    <a:schemeClr val="tx1"/>
                  </a:outerShdw>
                </a:effectLst>
                <a:latin typeface="Arial"/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974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b="1" dirty="0">
                <a:solidFill>
                  <a:srgbClr val="FFFF00"/>
                </a:solidFill>
                <a:latin typeface="Arial" charset="0"/>
              </a:rPr>
              <a:t>Two-man litter team 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Position yourself on opposite sides of the </a:t>
            </a:r>
          </a:p>
          <a:p>
            <a:pPr lvl="1">
              <a:buNone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      litter and face toward the casualty</a:t>
            </a:r>
          </a:p>
          <a:p>
            <a:pPr lvl="1">
              <a:buFontTx/>
              <a:buChar char="•"/>
            </a:pPr>
            <a:endParaRPr lang="en-US" sz="2800" b="1" dirty="0">
              <a:solidFill>
                <a:srgbClr val="FFFF00"/>
              </a:solidFill>
              <a:latin typeface="Arial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Kneel on one knee and grab the two handles </a:t>
            </a:r>
          </a:p>
          <a:p>
            <a:pPr lvl="1">
              <a:buNone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      nearest you</a:t>
            </a:r>
          </a:p>
          <a:p>
            <a:pPr lvl="1">
              <a:buFontTx/>
              <a:buChar char="•"/>
            </a:pPr>
            <a:endParaRPr lang="en-US" sz="2800" b="1" dirty="0">
              <a:solidFill>
                <a:srgbClr val="FFFF00"/>
              </a:solidFill>
              <a:latin typeface="Arial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Upon command, rise in unison, lifting the </a:t>
            </a:r>
          </a:p>
          <a:p>
            <a:pPr lvl="1">
              <a:buNone/>
            </a:pPr>
            <a:r>
              <a:rPr lang="en-US" sz="2800" b="1" dirty="0">
                <a:solidFill>
                  <a:srgbClr val="FFFF00"/>
                </a:solidFill>
                <a:latin typeface="Arial" charset="0"/>
              </a:rPr>
              <a:t>       </a:t>
            </a:r>
            <a:r>
              <a:rPr lang="en-US" sz="2800" b="1" dirty="0" smtClean="0">
                <a:solidFill>
                  <a:srgbClr val="FFFF00"/>
                </a:solidFill>
                <a:latin typeface="Arial" charset="0"/>
              </a:rPr>
              <a:t>casualty</a:t>
            </a:r>
            <a:endParaRPr lang="en-US" sz="28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charset="0"/>
              </a:rPr>
              <a:t>TRANSPORT THE </a:t>
            </a:r>
            <a:r>
              <a:rPr lang="en-US" sz="4400" dirty="0" smtClean="0">
                <a:solidFill>
                  <a:schemeClr val="tx1"/>
                </a:solidFill>
                <a:latin typeface="Arial" charset="0"/>
              </a:rPr>
              <a:t>CASUALTY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6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IMG146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36883"/>
            <a:ext cx="8265694" cy="619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88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281</Words>
  <Application>Microsoft Office PowerPoint</Application>
  <PresentationFormat>Widescreen</PresentationFormat>
  <Paragraphs>73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Wingdings</vt:lpstr>
      <vt:lpstr>Wingdings 2</vt:lpstr>
      <vt:lpstr>Wingdings 3</vt:lpstr>
      <vt:lpstr>Medical design template</vt:lpstr>
      <vt:lpstr>Lesson 10 </vt:lpstr>
      <vt:lpstr>PowerPoint Presentation</vt:lpstr>
      <vt:lpstr>SKED®  LITTER</vt:lpstr>
      <vt:lpstr>PREPARE THE SKED® </vt:lpstr>
      <vt:lpstr>PowerPoint Presentation</vt:lpstr>
      <vt:lpstr>TRANSPORT THE CASUALTY </vt:lpstr>
      <vt:lpstr>PowerPoint Presentation</vt:lpstr>
      <vt:lpstr>TRANSPORT THE CASUALTY</vt:lpstr>
      <vt:lpstr>PowerPoint Presentation</vt:lpstr>
      <vt:lpstr>TRANSPORT THE CASUALTY</vt:lpstr>
      <vt:lpstr>PowerPoint Presentation</vt:lpstr>
      <vt:lpstr>IMPROVISED LITTERS</vt:lpstr>
      <vt:lpstr>POLE AND BLANKET LITTER</vt:lpstr>
      <vt:lpstr>POLE AND BLANKET LITTER</vt:lpstr>
      <vt:lpstr>POLE AND BLANKET LITTER</vt:lpstr>
      <vt:lpstr>IMPROVISED POLE AND PONCHO LITTER</vt:lpstr>
      <vt:lpstr>IMPROVISED POLE AND PONCHO LITTER</vt:lpstr>
      <vt:lpstr>IMPROVISED POLE AND PONCHO LITTER</vt:lpstr>
      <vt:lpstr>IMPROVISED BLANKET LITTER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2014-04-06T21:37:16Z</dcterms:created>
  <dcterms:modified xsi:type="dcterms:W3CDTF">2014-04-06T22:02:03Z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